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772400" cy="100584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192" y="-1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CFE1A6F-E52F-496E-9722-09CE3FD4BE86}" type="datetimeFigureOut">
              <a:rPr lang="en-US" smtClean="0"/>
              <a:t>2/26/2018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62175" y="698500"/>
            <a:ext cx="26987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B10A179-15C3-487B-841F-7BBC97A5C0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62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9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1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7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9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4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0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0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7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7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70114-3414-44CF-8FD8-198867B0F282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F320-1CC6-4727-A7B4-1CB8821E8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08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restandards.org/ELA-Literacy/W/3/5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934" y="4267199"/>
            <a:ext cx="2878668" cy="4419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2776935" cy="552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F:\Borders\Creative Clips Borders\CC_Border_Playground Fenc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0"/>
            <a:ext cx="7772400" cy="10103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71" y="2286000"/>
            <a:ext cx="3560763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69795"/>
            <a:ext cx="5943600" cy="1396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22167" y="3964424"/>
            <a:ext cx="2362200" cy="57107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u="sng" cap="all" dirty="0" err="1" smtClean="0">
                <a:ea typeface="+mj-ea"/>
                <a:cs typeface="+mj-cs"/>
                <a:hlinkClick r:id="rId6"/>
              </a:rPr>
              <a:t>Raz</a:t>
            </a:r>
            <a:r>
              <a:rPr lang="en-US" sz="2400" b="1" u="sng" cap="all" dirty="0" smtClean="0">
                <a:ea typeface="+mj-ea"/>
                <a:cs typeface="+mj-cs"/>
                <a:hlinkClick r:id="rId6"/>
              </a:rPr>
              <a:t> kids</a:t>
            </a:r>
            <a:r>
              <a:rPr lang="en-US" b="1" u="sng" cap="all" dirty="0">
                <a:solidFill>
                  <a:prstClr val="black"/>
                </a:solidFill>
                <a:ea typeface="+mj-ea"/>
                <a:cs typeface="+mj-cs"/>
                <a:hlinkClick r:id="rId6"/>
              </a:rPr>
              <a:t/>
            </a:r>
            <a:br>
              <a:rPr lang="en-US" b="1" u="sng" cap="all" dirty="0">
                <a:solidFill>
                  <a:prstClr val="black"/>
                </a:solidFill>
                <a:ea typeface="+mj-ea"/>
                <a:cs typeface="+mj-cs"/>
                <a:hlinkClick r:id="rId6"/>
              </a:rPr>
            </a:br>
            <a:r>
              <a:rPr lang="en-US" sz="1600" b="1" dirty="0">
                <a:solidFill>
                  <a:prstClr val="black"/>
                </a:solidFill>
              </a:rPr>
              <a:t>What is it</a:t>
            </a:r>
            <a:r>
              <a:rPr lang="en-US" sz="1600" b="1" dirty="0" smtClean="0">
                <a:solidFill>
                  <a:prstClr val="black"/>
                </a:solidFill>
              </a:rPr>
              <a:t>?</a:t>
            </a:r>
            <a:endParaRPr lang="en-US" sz="1600" b="1" u="sng" cap="all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450" dirty="0" err="1" smtClean="0">
                <a:solidFill>
                  <a:srgbClr val="222222"/>
                </a:solidFill>
                <a:latin typeface="Arial"/>
              </a:rPr>
              <a:t>Raz</a:t>
            </a:r>
            <a:r>
              <a:rPr lang="en-US" sz="1450" dirty="0" smtClean="0">
                <a:solidFill>
                  <a:srgbClr val="222222"/>
                </a:solidFill>
                <a:latin typeface="Arial"/>
              </a:rPr>
              <a:t>-Kids is a great program that provides leveled reading resources for students.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450" dirty="0" smtClean="0">
                <a:solidFill>
                  <a:srgbClr val="222222"/>
                </a:solidFill>
                <a:latin typeface="Arial"/>
              </a:rPr>
              <a:t>Every </a:t>
            </a:r>
            <a:r>
              <a:rPr lang="en-US" sz="1450" dirty="0">
                <a:solidFill>
                  <a:srgbClr val="222222"/>
                </a:solidFill>
                <a:latin typeface="Arial"/>
              </a:rPr>
              <a:t>text is available online and through your phone (app), that allows students to listen to and read at their own pace, as well as record themselves reading.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US" sz="1450" dirty="0">
                <a:solidFill>
                  <a:srgbClr val="222222"/>
                </a:solidFill>
                <a:latin typeface="Arial"/>
              </a:rPr>
              <a:t>Spanish text and quiz translations for ELLs and bilingual programs</a:t>
            </a:r>
            <a:r>
              <a:rPr lang="en-US" sz="1450" dirty="0" smtClean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US" sz="1450" dirty="0" smtClean="0"/>
              <a:t>Visit: www.kidsa-z.com</a:t>
            </a:r>
            <a:r>
              <a:rPr lang="en-US" sz="1600" dirty="0" smtClean="0"/>
              <a:t> </a:t>
            </a:r>
            <a:endParaRPr lang="en-US" sz="1600" dirty="0"/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endParaRPr lang="en-US" sz="1500" dirty="0">
              <a:solidFill>
                <a:srgbClr val="222222"/>
              </a:solidFill>
              <a:latin typeface="Arial"/>
            </a:endParaRPr>
          </a:p>
          <a:p>
            <a:pPr marL="285750" lvl="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sz="1500" dirty="0" smtClean="0">
              <a:solidFill>
                <a:srgbClr val="222222"/>
              </a:solidFill>
              <a:latin typeface="Arial"/>
            </a:endParaRPr>
          </a:p>
          <a:p>
            <a:endParaRPr lang="en-US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848518" y="2590800"/>
            <a:ext cx="2997200" cy="56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400" b="1" u="sng" dirty="0" smtClean="0">
                <a:solidFill>
                  <a:prstClr val="black"/>
                </a:solidFill>
              </a:rPr>
              <a:t>NYSESLAT</a:t>
            </a:r>
          </a:p>
          <a:p>
            <a:pPr lvl="0">
              <a:spcBef>
                <a:spcPct val="20000"/>
              </a:spcBef>
            </a:pPr>
            <a:r>
              <a:rPr lang="en-US" b="1" dirty="0" smtClean="0">
                <a:solidFill>
                  <a:prstClr val="black"/>
                </a:solidFill>
              </a:rPr>
              <a:t>What </a:t>
            </a:r>
            <a:r>
              <a:rPr lang="en-US" b="1" dirty="0">
                <a:solidFill>
                  <a:prstClr val="black"/>
                </a:solidFill>
              </a:rPr>
              <a:t>is it</a:t>
            </a:r>
            <a:r>
              <a:rPr lang="en-US" b="1" dirty="0" smtClean="0">
                <a:solidFill>
                  <a:prstClr val="black"/>
                </a:solidFill>
              </a:rPr>
              <a:t>?</a:t>
            </a:r>
            <a:endParaRPr lang="en-US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dirty="0">
                <a:solidFill>
                  <a:prstClr val="black"/>
                </a:solidFill>
              </a:rPr>
              <a:t>NYSESLAT is a state test that has 4 components; reading, writing, speaking and listening.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The test is administered between April </a:t>
            </a:r>
            <a:r>
              <a:rPr lang="en-US" dirty="0" smtClean="0">
                <a:solidFill>
                  <a:prstClr val="black"/>
                </a:solidFill>
              </a:rPr>
              <a:t>9, 2018 </a:t>
            </a:r>
            <a:r>
              <a:rPr lang="en-US" dirty="0">
                <a:solidFill>
                  <a:prstClr val="black"/>
                </a:solidFill>
              </a:rPr>
              <a:t>and May </a:t>
            </a:r>
            <a:r>
              <a:rPr lang="en-US" dirty="0" smtClean="0">
                <a:solidFill>
                  <a:prstClr val="black"/>
                </a:solidFill>
              </a:rPr>
              <a:t>18, 2018.</a:t>
            </a:r>
            <a:endParaRPr lang="en-US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It is very important the students get a good nights rest </a:t>
            </a:r>
            <a:r>
              <a:rPr lang="en-US" u="sng" dirty="0">
                <a:solidFill>
                  <a:prstClr val="black"/>
                </a:solidFill>
              </a:rPr>
              <a:t>and</a:t>
            </a:r>
            <a:r>
              <a:rPr lang="en-US" dirty="0">
                <a:solidFill>
                  <a:prstClr val="black"/>
                </a:solidFill>
              </a:rPr>
              <a:t> breakfast before test days.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It is important </a:t>
            </a:r>
            <a:r>
              <a:rPr lang="en-US" dirty="0" smtClean="0">
                <a:solidFill>
                  <a:prstClr val="black"/>
                </a:solidFill>
              </a:rPr>
              <a:t>to practice </a:t>
            </a:r>
            <a:r>
              <a:rPr lang="en-US" dirty="0">
                <a:solidFill>
                  <a:prstClr val="black"/>
                </a:solidFill>
              </a:rPr>
              <a:t>at home to prepare for the test by </a:t>
            </a:r>
            <a:r>
              <a:rPr lang="en-US" dirty="0" smtClean="0">
                <a:solidFill>
                  <a:prstClr val="black"/>
                </a:solidFill>
              </a:rPr>
              <a:t>encouraging meaningful </a:t>
            </a:r>
            <a:r>
              <a:rPr lang="en-US" dirty="0">
                <a:solidFill>
                  <a:prstClr val="black"/>
                </a:solidFill>
              </a:rPr>
              <a:t>conversations</a:t>
            </a:r>
            <a:r>
              <a:rPr lang="en-US" sz="2200" dirty="0">
                <a:solidFill>
                  <a:prstClr val="black"/>
                </a:solidFill>
              </a:rPr>
              <a:t>.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1966" y="1093820"/>
            <a:ext cx="397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prstClr val="black"/>
                </a:solidFill>
                <a:ea typeface="+mj-ea"/>
                <a:cs typeface="+mj-cs"/>
              </a:rPr>
              <a:t>Welcome to ENL!</a:t>
            </a:r>
            <a:endParaRPr lang="en-US" sz="36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2767" y="2590800"/>
            <a:ext cx="1295400" cy="969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568" y="2423772"/>
            <a:ext cx="12954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69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2739</TotalTime>
  <Words>79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sysadmin</cp:lastModifiedBy>
  <cp:revision>13</cp:revision>
  <cp:lastPrinted>2018-02-26T14:36:41Z</cp:lastPrinted>
  <dcterms:created xsi:type="dcterms:W3CDTF">2015-04-05T03:55:59Z</dcterms:created>
  <dcterms:modified xsi:type="dcterms:W3CDTF">2018-02-26T17:00:27Z</dcterms:modified>
</cp:coreProperties>
</file>