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82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9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55141-FC95-4708-8F97-09E4F3DB10E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5432821-316F-4E30-AA22-396DB1B9CDE0}">
      <dgm:prSet phldrT="[Text]" custT="1"/>
      <dgm:spPr/>
      <dgm:t>
        <a:bodyPr/>
        <a:lstStyle/>
        <a:p>
          <a:r>
            <a:rPr lang="en-US" sz="2800" b="1" dirty="0"/>
            <a:t>Gentry</a:t>
          </a:r>
        </a:p>
        <a:p>
          <a:r>
            <a:rPr lang="en-US" sz="2400" dirty="0"/>
            <a:t>Wealthy landowners study Confucian ideas</a:t>
          </a:r>
        </a:p>
        <a:p>
          <a:r>
            <a:rPr lang="en-US" sz="2400" dirty="0"/>
            <a:t>Some become civil servants</a:t>
          </a:r>
        </a:p>
      </dgm:t>
    </dgm:pt>
    <dgm:pt modelId="{53403730-A75C-40B9-BBF3-0D8C4E136BA2}" type="parTrans" cxnId="{D01A760F-8D9F-4152-BD02-8BB4C7FCD412}">
      <dgm:prSet/>
      <dgm:spPr/>
      <dgm:t>
        <a:bodyPr/>
        <a:lstStyle/>
        <a:p>
          <a:endParaRPr lang="en-US"/>
        </a:p>
      </dgm:t>
    </dgm:pt>
    <dgm:pt modelId="{9B825FB3-157B-42D1-9E27-EA278EAEFF17}" type="sibTrans" cxnId="{D01A760F-8D9F-4152-BD02-8BB4C7FCD412}">
      <dgm:prSet/>
      <dgm:spPr/>
      <dgm:t>
        <a:bodyPr/>
        <a:lstStyle/>
        <a:p>
          <a:endParaRPr lang="en-US"/>
        </a:p>
      </dgm:t>
    </dgm:pt>
    <dgm:pt modelId="{4665391D-54EB-411C-9963-1B091BE6DC90}">
      <dgm:prSet phldrT="[Text]" custT="1"/>
      <dgm:spPr/>
      <dgm:t>
        <a:bodyPr/>
        <a:lstStyle/>
        <a:p>
          <a:r>
            <a:rPr lang="en-US" sz="2800" b="1" dirty="0"/>
            <a:t>Peasants</a:t>
          </a:r>
        </a:p>
        <a:p>
          <a:r>
            <a:rPr lang="en-US" sz="2400" dirty="0"/>
            <a:t>Majority of population</a:t>
          </a:r>
        </a:p>
        <a:p>
          <a:r>
            <a:rPr lang="en-US" sz="2400" dirty="0"/>
            <a:t>Farmers work the land and live in small villages</a:t>
          </a:r>
        </a:p>
      </dgm:t>
    </dgm:pt>
    <dgm:pt modelId="{106F4AEC-8CC5-47C2-9453-8D831DF6098B}" type="parTrans" cxnId="{CEFACC9E-E5ED-4511-B00D-6FF1C55E0527}">
      <dgm:prSet/>
      <dgm:spPr/>
      <dgm:t>
        <a:bodyPr/>
        <a:lstStyle/>
        <a:p>
          <a:endParaRPr lang="en-US"/>
        </a:p>
      </dgm:t>
    </dgm:pt>
    <dgm:pt modelId="{E91FD8AC-E5AD-40CA-8CD9-72F11E8A57E1}" type="sibTrans" cxnId="{CEFACC9E-E5ED-4511-B00D-6FF1C55E0527}">
      <dgm:prSet/>
      <dgm:spPr/>
      <dgm:t>
        <a:bodyPr/>
        <a:lstStyle/>
        <a:p>
          <a:endParaRPr lang="en-US"/>
        </a:p>
      </dgm:t>
    </dgm:pt>
    <dgm:pt modelId="{A1A5E95F-E6F1-461A-9FCC-8C72070260E1}">
      <dgm:prSet phldrT="[Text]" custT="1"/>
      <dgm:spPr/>
      <dgm:t>
        <a:bodyPr/>
        <a:lstStyle/>
        <a:p>
          <a:r>
            <a:rPr lang="en-US" sz="2800" b="1" dirty="0"/>
            <a:t>Merchants</a:t>
          </a:r>
        </a:p>
        <a:p>
          <a:r>
            <a:rPr lang="en-US" sz="2000" dirty="0"/>
            <a:t>Some become very rich </a:t>
          </a:r>
        </a:p>
        <a:p>
          <a:r>
            <a:rPr lang="en-US" sz="2000" dirty="0"/>
            <a:t>Lower status than peasants because their riches come from work done by </a:t>
          </a:r>
          <a:r>
            <a:rPr lang="en-US" sz="2000" dirty="0" smtClean="0"/>
            <a:t>other </a:t>
          </a:r>
          <a:r>
            <a:rPr lang="en-US" sz="2000" dirty="0"/>
            <a:t>people</a:t>
          </a:r>
        </a:p>
        <a:p>
          <a:r>
            <a:rPr lang="en-US" sz="2000" dirty="0"/>
            <a:t>Some buy land and educate a son so he can join the gentry</a:t>
          </a:r>
          <a:endParaRPr lang="en-US" sz="1600" dirty="0"/>
        </a:p>
      </dgm:t>
    </dgm:pt>
    <dgm:pt modelId="{CE2FDBB4-CB39-4965-90E3-2083483D1150}" type="parTrans" cxnId="{F73EB905-79DF-4587-95FF-D1C09E34E1DA}">
      <dgm:prSet/>
      <dgm:spPr/>
      <dgm:t>
        <a:bodyPr/>
        <a:lstStyle/>
        <a:p>
          <a:endParaRPr lang="en-US"/>
        </a:p>
      </dgm:t>
    </dgm:pt>
    <dgm:pt modelId="{AD29E9D9-2BD8-4AEB-B588-92931C9B99DC}" type="sibTrans" cxnId="{F73EB905-79DF-4587-95FF-D1C09E34E1DA}">
      <dgm:prSet/>
      <dgm:spPr/>
      <dgm:t>
        <a:bodyPr/>
        <a:lstStyle/>
        <a:p>
          <a:endParaRPr lang="en-US"/>
        </a:p>
      </dgm:t>
    </dgm:pt>
    <dgm:pt modelId="{1337C4E6-3256-425F-915C-B934C9E90560}" type="pres">
      <dgm:prSet presAssocID="{5AA55141-FC95-4708-8F97-09E4F3DB10E4}" presName="compositeShape" presStyleCnt="0">
        <dgm:presLayoutVars>
          <dgm:dir/>
          <dgm:resizeHandles/>
        </dgm:presLayoutVars>
      </dgm:prSet>
      <dgm:spPr/>
    </dgm:pt>
    <dgm:pt modelId="{5BF9CAF4-B8D8-4ACD-8B60-047A20307E20}" type="pres">
      <dgm:prSet presAssocID="{5AA55141-FC95-4708-8F97-09E4F3DB10E4}" presName="pyramid" presStyleLbl="node1" presStyleIdx="0" presStyleCnt="1"/>
      <dgm:spPr/>
    </dgm:pt>
    <dgm:pt modelId="{ED272A91-221F-4F83-80B0-39BCCB0C205C}" type="pres">
      <dgm:prSet presAssocID="{5AA55141-FC95-4708-8F97-09E4F3DB10E4}" presName="theList" presStyleCnt="0"/>
      <dgm:spPr/>
    </dgm:pt>
    <dgm:pt modelId="{F5FF15E8-F225-411D-927C-AA0C6E46369F}" type="pres">
      <dgm:prSet presAssocID="{05432821-316F-4E30-AA22-396DB1B9CDE0}" presName="aNode" presStyleLbl="fgAcc1" presStyleIdx="0" presStyleCnt="3" custScaleX="177395" custScaleY="2117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3C8B32-9D9A-47D3-8317-8ADC01A2A248}" type="pres">
      <dgm:prSet presAssocID="{05432821-316F-4E30-AA22-396DB1B9CDE0}" presName="aSpace" presStyleCnt="0"/>
      <dgm:spPr/>
    </dgm:pt>
    <dgm:pt modelId="{69CD53B4-2F69-485B-B222-A63DBE1B8878}" type="pres">
      <dgm:prSet presAssocID="{4665391D-54EB-411C-9963-1B091BE6DC90}" presName="aNode" presStyleLbl="fgAcc1" presStyleIdx="1" presStyleCnt="3" custScaleX="181498" custScaleY="2098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E3E53-C9F1-4C13-BFDF-66FDFE1FB806}" type="pres">
      <dgm:prSet presAssocID="{4665391D-54EB-411C-9963-1B091BE6DC90}" presName="aSpace" presStyleCnt="0"/>
      <dgm:spPr/>
    </dgm:pt>
    <dgm:pt modelId="{2203BC7A-7606-4783-8CA4-35D9177BA5CD}" type="pres">
      <dgm:prSet presAssocID="{A1A5E95F-E6F1-461A-9FCC-8C72070260E1}" presName="aNode" presStyleLbl="fgAcc1" presStyleIdx="2" presStyleCnt="3" custScaleX="186072" custScaleY="279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FDC086-BB70-48D3-8251-5AD2A600B476}" type="pres">
      <dgm:prSet presAssocID="{A1A5E95F-E6F1-461A-9FCC-8C72070260E1}" presName="aSpace" presStyleCnt="0"/>
      <dgm:spPr/>
    </dgm:pt>
  </dgm:ptLst>
  <dgm:cxnLst>
    <dgm:cxn modelId="{39AE0DEE-FFB5-4391-83DF-21F98FB2EB3A}" type="presOf" srcId="{4665391D-54EB-411C-9963-1B091BE6DC90}" destId="{69CD53B4-2F69-485B-B222-A63DBE1B8878}" srcOrd="0" destOrd="0" presId="urn:microsoft.com/office/officeart/2005/8/layout/pyramid2"/>
    <dgm:cxn modelId="{CEFACC9E-E5ED-4511-B00D-6FF1C55E0527}" srcId="{5AA55141-FC95-4708-8F97-09E4F3DB10E4}" destId="{4665391D-54EB-411C-9963-1B091BE6DC90}" srcOrd="1" destOrd="0" parTransId="{106F4AEC-8CC5-47C2-9453-8D831DF6098B}" sibTransId="{E91FD8AC-E5AD-40CA-8CD9-72F11E8A57E1}"/>
    <dgm:cxn modelId="{D01A760F-8D9F-4152-BD02-8BB4C7FCD412}" srcId="{5AA55141-FC95-4708-8F97-09E4F3DB10E4}" destId="{05432821-316F-4E30-AA22-396DB1B9CDE0}" srcOrd="0" destOrd="0" parTransId="{53403730-A75C-40B9-BBF3-0D8C4E136BA2}" sibTransId="{9B825FB3-157B-42D1-9E27-EA278EAEFF17}"/>
    <dgm:cxn modelId="{F73EB905-79DF-4587-95FF-D1C09E34E1DA}" srcId="{5AA55141-FC95-4708-8F97-09E4F3DB10E4}" destId="{A1A5E95F-E6F1-461A-9FCC-8C72070260E1}" srcOrd="2" destOrd="0" parTransId="{CE2FDBB4-CB39-4965-90E3-2083483D1150}" sibTransId="{AD29E9D9-2BD8-4AEB-B588-92931C9B99DC}"/>
    <dgm:cxn modelId="{8604C9DF-6451-420C-9931-405503884443}" type="presOf" srcId="{05432821-316F-4E30-AA22-396DB1B9CDE0}" destId="{F5FF15E8-F225-411D-927C-AA0C6E46369F}" srcOrd="0" destOrd="0" presId="urn:microsoft.com/office/officeart/2005/8/layout/pyramid2"/>
    <dgm:cxn modelId="{4E6663AA-8B44-4E0D-9654-CB6A3043F4B5}" type="presOf" srcId="{A1A5E95F-E6F1-461A-9FCC-8C72070260E1}" destId="{2203BC7A-7606-4783-8CA4-35D9177BA5CD}" srcOrd="0" destOrd="0" presId="urn:microsoft.com/office/officeart/2005/8/layout/pyramid2"/>
    <dgm:cxn modelId="{5F11E4E3-5633-42F4-9A3F-4ACFFB1EF303}" type="presOf" srcId="{5AA55141-FC95-4708-8F97-09E4F3DB10E4}" destId="{1337C4E6-3256-425F-915C-B934C9E90560}" srcOrd="0" destOrd="0" presId="urn:microsoft.com/office/officeart/2005/8/layout/pyramid2"/>
    <dgm:cxn modelId="{5AB61ACF-336B-413F-9CB0-8B3D6128E9AF}" type="presParOf" srcId="{1337C4E6-3256-425F-915C-B934C9E90560}" destId="{5BF9CAF4-B8D8-4ACD-8B60-047A20307E20}" srcOrd="0" destOrd="0" presId="urn:microsoft.com/office/officeart/2005/8/layout/pyramid2"/>
    <dgm:cxn modelId="{396001A7-B7A1-4856-A71C-B868403A8276}" type="presParOf" srcId="{1337C4E6-3256-425F-915C-B934C9E90560}" destId="{ED272A91-221F-4F83-80B0-39BCCB0C205C}" srcOrd="1" destOrd="0" presId="urn:microsoft.com/office/officeart/2005/8/layout/pyramid2"/>
    <dgm:cxn modelId="{7F4B5036-8D18-448E-8585-06D2E7CB5C97}" type="presParOf" srcId="{ED272A91-221F-4F83-80B0-39BCCB0C205C}" destId="{F5FF15E8-F225-411D-927C-AA0C6E46369F}" srcOrd="0" destOrd="0" presId="urn:microsoft.com/office/officeart/2005/8/layout/pyramid2"/>
    <dgm:cxn modelId="{F9AB52C9-7284-4508-AE7B-0F1A2F8DC31B}" type="presParOf" srcId="{ED272A91-221F-4F83-80B0-39BCCB0C205C}" destId="{913C8B32-9D9A-47D3-8317-8ADC01A2A248}" srcOrd="1" destOrd="0" presId="urn:microsoft.com/office/officeart/2005/8/layout/pyramid2"/>
    <dgm:cxn modelId="{8BFB045C-B81C-44DF-9F0B-85D6FA267E82}" type="presParOf" srcId="{ED272A91-221F-4F83-80B0-39BCCB0C205C}" destId="{69CD53B4-2F69-485B-B222-A63DBE1B8878}" srcOrd="2" destOrd="0" presId="urn:microsoft.com/office/officeart/2005/8/layout/pyramid2"/>
    <dgm:cxn modelId="{73057BAF-25A7-4716-B5D8-449833845704}" type="presParOf" srcId="{ED272A91-221F-4F83-80B0-39BCCB0C205C}" destId="{12AE3E53-C9F1-4C13-BFDF-66FDFE1FB806}" srcOrd="3" destOrd="0" presId="urn:microsoft.com/office/officeart/2005/8/layout/pyramid2"/>
    <dgm:cxn modelId="{84887814-3656-48AA-B0EF-55E0A6EEB177}" type="presParOf" srcId="{ED272A91-221F-4F83-80B0-39BCCB0C205C}" destId="{2203BC7A-7606-4783-8CA4-35D9177BA5CD}" srcOrd="4" destOrd="0" presId="urn:microsoft.com/office/officeart/2005/8/layout/pyramid2"/>
    <dgm:cxn modelId="{E475B5E8-81DD-4750-BD66-92D4CFF301C9}" type="presParOf" srcId="{ED272A91-221F-4F83-80B0-39BCCB0C205C}" destId="{DEFDC086-BB70-48D3-8251-5AD2A600B47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F9CAF4-B8D8-4ACD-8B60-047A20307E20}">
      <dsp:nvSpPr>
        <dsp:cNvPr id="0" name=""/>
        <dsp:cNvSpPr/>
      </dsp:nvSpPr>
      <dsp:spPr>
        <a:xfrm>
          <a:off x="67435" y="0"/>
          <a:ext cx="5715000" cy="5715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FF15E8-F225-411D-927C-AA0C6E46369F}">
      <dsp:nvSpPr>
        <dsp:cNvPr id="0" name=""/>
        <dsp:cNvSpPr/>
      </dsp:nvSpPr>
      <dsp:spPr>
        <a:xfrm>
          <a:off x="1487419" y="575158"/>
          <a:ext cx="6589780" cy="13094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Gentry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Wealthy landowners study Confucian ideas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Some become civil servants</a:t>
          </a:r>
        </a:p>
      </dsp:txBody>
      <dsp:txXfrm>
        <a:off x="1487419" y="575158"/>
        <a:ext cx="6589780" cy="1309464"/>
      </dsp:txXfrm>
    </dsp:sp>
    <dsp:sp modelId="{69CD53B4-2F69-485B-B222-A63DBE1B8878}">
      <dsp:nvSpPr>
        <dsp:cNvPr id="0" name=""/>
        <dsp:cNvSpPr/>
      </dsp:nvSpPr>
      <dsp:spPr>
        <a:xfrm>
          <a:off x="1411211" y="1961920"/>
          <a:ext cx="6742196" cy="12979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Peasants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Majority of population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Farmers work the land and live in small villages</a:t>
          </a:r>
        </a:p>
      </dsp:txBody>
      <dsp:txXfrm>
        <a:off x="1411211" y="1961920"/>
        <a:ext cx="6742196" cy="1297975"/>
      </dsp:txXfrm>
    </dsp:sp>
    <dsp:sp modelId="{2203BC7A-7606-4783-8CA4-35D9177BA5CD}">
      <dsp:nvSpPr>
        <dsp:cNvPr id="0" name=""/>
        <dsp:cNvSpPr/>
      </dsp:nvSpPr>
      <dsp:spPr>
        <a:xfrm>
          <a:off x="1326255" y="3337193"/>
          <a:ext cx="6912109" cy="17253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Merchants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Some become very rich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Lower status than peasants because their riches come from work done by </a:t>
          </a:r>
          <a:r>
            <a:rPr lang="en-US" sz="2000" kern="1200" dirty="0" smtClean="0"/>
            <a:t>other </a:t>
          </a:r>
          <a:r>
            <a:rPr lang="en-US" sz="2000" kern="1200" dirty="0"/>
            <a:t>people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Some buy land and educate a son so he can join the gentry</a:t>
          </a:r>
          <a:endParaRPr lang="en-US" sz="1600" kern="1200" dirty="0"/>
        </a:p>
      </dsp:txBody>
      <dsp:txXfrm>
        <a:off x="1326255" y="3337193"/>
        <a:ext cx="6912109" cy="1725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ADBA2-1CFC-409B-9C90-AA999BE84E3A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3FFF5-0396-47F2-B817-5C709CC06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Picture:  </a:t>
            </a:r>
            <a:r>
              <a:rPr lang="en-US" i="1" dirty="0" smtClean="0"/>
              <a:t>An Elegant Party</a:t>
            </a:r>
            <a:r>
              <a:rPr lang="en-US" dirty="0" smtClean="0"/>
              <a:t>, an outdoor painting of a small Chinese banquet hosted by the emperor for scholar-officials from the Song Dynasty (960-1279). Although painted in the Song period, it is most likely a reproduction of an earlier Tang Dynasty (618-907) work of art. The painting is attributed to Emperor </a:t>
            </a:r>
            <a:r>
              <a:rPr lang="en-US" dirty="0" err="1" smtClean="0"/>
              <a:t>Huizong</a:t>
            </a:r>
            <a:r>
              <a:rPr lang="en-US" dirty="0" smtClean="0"/>
              <a:t> of Song (r. 1100–1125 AD).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3FFF5-0396-47F2-B817-5C709CC063A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7C2E1-1B2F-405A-8D90-7813ED51A2D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C00CF-DDC4-4233-BFEB-ABD998D0C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http://www.fengshuihelp.com/Images/yin_yang.gi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China:  Tang and Song Dynasties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505200"/>
            <a:ext cx="8686800" cy="28956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After it falls, what impact does a civilization have on history?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Do belief systems unite or divide people?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The Main Idea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During Tang and Song rule:</a:t>
            </a:r>
          </a:p>
          <a:p>
            <a:pPr lvl="1"/>
            <a:r>
              <a:rPr lang="en-US" dirty="0" smtClean="0"/>
              <a:t>China had a strong </a:t>
            </a:r>
            <a:r>
              <a:rPr lang="en-US" dirty="0" smtClean="0"/>
              <a:t>central government </a:t>
            </a:r>
            <a:r>
              <a:rPr lang="en-US" dirty="0" smtClean="0"/>
              <a:t>and a strictly ordered social </a:t>
            </a:r>
            <a:r>
              <a:rPr lang="en-US" dirty="0" smtClean="0"/>
              <a:t>structure based on Confucianism.</a:t>
            </a:r>
            <a:endParaRPr lang="en-US" dirty="0" smtClean="0"/>
          </a:p>
          <a:p>
            <a:pPr lvl="1"/>
            <a:r>
              <a:rPr lang="en-US" dirty="0" smtClean="0"/>
              <a:t>The economy was strong.</a:t>
            </a:r>
          </a:p>
          <a:p>
            <a:pPr lvl="1"/>
            <a:r>
              <a:rPr lang="en-US" dirty="0" smtClean="0"/>
              <a:t>There were great achievements in the arts and architecture</a:t>
            </a:r>
            <a:r>
              <a:rPr lang="en-US" dirty="0" smtClean="0"/>
              <a:t>.  The most advanced society in the world!</a:t>
            </a:r>
            <a:endParaRPr lang="en-US" dirty="0" smtClean="0"/>
          </a:p>
          <a:p>
            <a:pPr lvl="1"/>
            <a:r>
              <a:rPr lang="en-US" dirty="0" smtClean="0"/>
              <a:t>China influenced other cultures, including that of Japan.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Rise and Fall of Dynasties:  Tang Dynasty (618-907 AD)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After the Han Dynasty declined, China was divided for nearly 400 years, but remained strong</a:t>
            </a:r>
          </a:p>
          <a:p>
            <a:pPr lvl="0"/>
            <a:r>
              <a:rPr lang="en-US" dirty="0"/>
              <a:t>In the 600s, Tang Dynasty builds a vast empire</a:t>
            </a:r>
          </a:p>
          <a:p>
            <a:pPr lvl="0"/>
            <a:r>
              <a:rPr lang="en-US" dirty="0"/>
              <a:t>Tang rulers force Vietnam, Korea, and Tibet to become </a:t>
            </a:r>
            <a:r>
              <a:rPr lang="en-US" b="1" dirty="0"/>
              <a:t>tributary states</a:t>
            </a:r>
            <a:endParaRPr lang="en-US" sz="2800" dirty="0"/>
          </a:p>
          <a:p>
            <a:pPr lvl="1"/>
            <a:r>
              <a:rPr lang="en-US" dirty="0"/>
              <a:t>States remain independent, but their rulers had to acknowledge China’s greater power and send </a:t>
            </a:r>
            <a:r>
              <a:rPr lang="en-US" b="1" dirty="0"/>
              <a:t>tribute (regular payment)</a:t>
            </a:r>
            <a:endParaRPr lang="en-US" sz="2400" dirty="0"/>
          </a:p>
          <a:p>
            <a:pPr lvl="0"/>
            <a:r>
              <a:rPr lang="en-US" dirty="0"/>
              <a:t>Tang Dynasty collapses in 907</a:t>
            </a:r>
            <a:endParaRPr lang="en-US" sz="2800" dirty="0"/>
          </a:p>
          <a:p>
            <a:pPr lvl="1"/>
            <a:r>
              <a:rPr lang="en-US" dirty="0"/>
              <a:t>Caused by government corruption, drought, rebellions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Rise and Fall of Dynasties:  Song Dynasty (960-1279 AD)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China prospered under Song rule </a:t>
            </a:r>
            <a:r>
              <a:rPr lang="en-US" b="1" dirty="0" smtClean="0"/>
              <a:t>(Golden Age)</a:t>
            </a:r>
          </a:p>
          <a:p>
            <a:pPr lvl="1"/>
            <a:r>
              <a:rPr lang="en-US" dirty="0" smtClean="0"/>
              <a:t>Rapid population growth due to prosperity and new type of rice grown by farmers</a:t>
            </a:r>
          </a:p>
          <a:p>
            <a:pPr lvl="1"/>
            <a:r>
              <a:rPr lang="en-US" dirty="0" smtClean="0"/>
              <a:t>China becomes most </a:t>
            </a:r>
            <a:r>
              <a:rPr lang="en-US" b="1" dirty="0" smtClean="0"/>
              <a:t>urbanized</a:t>
            </a:r>
            <a:r>
              <a:rPr lang="en-US" dirty="0" smtClean="0"/>
              <a:t> country in the world</a:t>
            </a:r>
          </a:p>
          <a:p>
            <a:pPr lvl="0"/>
            <a:r>
              <a:rPr lang="en-US" dirty="0" smtClean="0"/>
              <a:t>Song Dynasty is weakened by invaders and is finally conquered by the Mongols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Rise and Fall of Dynasties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19200"/>
            <a:ext cx="7620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Government and Society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dirty="0"/>
              <a:t>Government and structure of society guided by Confucius </a:t>
            </a:r>
            <a:r>
              <a:rPr lang="en-US" sz="3200" dirty="0" smtClean="0"/>
              <a:t>beliefs such as </a:t>
            </a:r>
            <a:r>
              <a:rPr lang="en-US" sz="3200" b="1" dirty="0" smtClean="0"/>
              <a:t>filial </a:t>
            </a:r>
            <a:r>
              <a:rPr lang="en-US" sz="3200" b="1" dirty="0" smtClean="0"/>
              <a:t>piety (respect </a:t>
            </a:r>
            <a:r>
              <a:rPr lang="en-US" sz="3200" b="1" dirty="0" smtClean="0"/>
              <a:t>for </a:t>
            </a:r>
            <a:r>
              <a:rPr lang="en-US" sz="3200" b="1" dirty="0" smtClean="0"/>
              <a:t>parents/elders)</a:t>
            </a:r>
            <a:endParaRPr lang="en-US" sz="3200" dirty="0"/>
          </a:p>
          <a:p>
            <a:pPr lvl="0"/>
            <a:r>
              <a:rPr lang="en-US" sz="3200" dirty="0"/>
              <a:t>Confucian thought stressed social order based on duty, rank, and proper behavior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6071" y="1488048"/>
            <a:ext cx="4442655" cy="51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Government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983163"/>
          </a:xfrm>
        </p:spPr>
        <p:txBody>
          <a:bodyPr/>
          <a:lstStyle/>
          <a:p>
            <a:pPr lvl="0"/>
            <a:r>
              <a:rPr lang="en-US" dirty="0"/>
              <a:t>Tang rulers use the </a:t>
            </a:r>
            <a:r>
              <a:rPr lang="en-US" b="1" dirty="0"/>
              <a:t>civil service </a:t>
            </a:r>
            <a:r>
              <a:rPr lang="en-US" dirty="0"/>
              <a:t>system</a:t>
            </a:r>
            <a:endParaRPr lang="en-US" sz="2800" dirty="0"/>
          </a:p>
          <a:p>
            <a:pPr lvl="1"/>
            <a:r>
              <a:rPr lang="en-US" dirty="0"/>
              <a:t>People who wanted to hold office had to pass difficult examinations that emphasized Confucian philosophy</a:t>
            </a:r>
            <a:endParaRPr lang="en-US" sz="2400" dirty="0"/>
          </a:p>
          <a:p>
            <a:pPr lvl="1"/>
            <a:r>
              <a:rPr lang="en-US" dirty="0"/>
              <a:t>Schools are built to prepare men for the exam</a:t>
            </a:r>
            <a:endParaRPr lang="en-US" sz="2400" dirty="0"/>
          </a:p>
          <a:p>
            <a:pPr lvl="1"/>
            <a:r>
              <a:rPr lang="en-US" dirty="0"/>
              <a:t>Creates a highly educated ruling class </a:t>
            </a:r>
            <a:endParaRPr lang="en-US" sz="2400" dirty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810000"/>
            <a:ext cx="391959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/>
          <a:lstStyle/>
          <a:p>
            <a:r>
              <a:rPr lang="en-US" b="1" dirty="0" smtClean="0"/>
              <a:t>Strict Social Order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305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/>
              <a:t>Status of Women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486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Women held great authority</a:t>
            </a:r>
          </a:p>
          <a:p>
            <a:pPr lvl="0"/>
            <a:r>
              <a:rPr lang="en-US" dirty="0"/>
              <a:t>In the home, women managed family finances, imposed discipline, and supervised servants</a:t>
            </a:r>
          </a:p>
          <a:p>
            <a:pPr lvl="0"/>
            <a:r>
              <a:rPr lang="en-US" dirty="0"/>
              <a:t>However, boys were still valued over girls and when women married they became part of their husband’s family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133600"/>
            <a:ext cx="44577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Status of Women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5257800" cy="5715000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US" sz="3200" b="1" dirty="0" err="1"/>
              <a:t>Footbinding</a:t>
            </a:r>
            <a:endParaRPr lang="en-US" sz="3200" dirty="0"/>
          </a:p>
          <a:p>
            <a:r>
              <a:rPr lang="en-US" sz="3200" dirty="0"/>
              <a:t>Feet of young girls were bound with strips of cloth to prevent the feet from growing normally</a:t>
            </a:r>
          </a:p>
          <a:p>
            <a:r>
              <a:rPr lang="en-US" sz="3200" dirty="0"/>
              <a:t>Tiny feet became a symbol of nobility and beauty</a:t>
            </a:r>
          </a:p>
          <a:p>
            <a:r>
              <a:rPr lang="en-US" sz="3200" dirty="0"/>
              <a:t>Extremely painful and can’t walk without help</a:t>
            </a:r>
          </a:p>
          <a:p>
            <a:r>
              <a:rPr lang="en-US" sz="3200" dirty="0"/>
              <a:t>Spreads to even the lower classes</a:t>
            </a:r>
          </a:p>
          <a:p>
            <a:r>
              <a:rPr lang="en-US" sz="3200" dirty="0"/>
              <a:t>Reinforces the Confucian tradition that women should remain inside the home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371600"/>
            <a:ext cx="353785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Status of Women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3429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t="5000" b="23333"/>
          <a:stretch>
            <a:fillRect/>
          </a:stretch>
        </p:blipFill>
        <p:spPr bwMode="auto">
          <a:xfrm>
            <a:off x="5486400" y="1143000"/>
            <a:ext cx="30384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b="47305"/>
          <a:stretch>
            <a:fillRect/>
          </a:stretch>
        </p:blipFill>
        <p:spPr bwMode="auto">
          <a:xfrm>
            <a:off x="2362200" y="4495800"/>
            <a:ext cx="4572000" cy="215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Economic Achievements:  Expanded Trade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495800" cy="5410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Foreign trade expands under both dynasties</a:t>
            </a:r>
          </a:p>
          <a:p>
            <a:pPr lvl="0"/>
            <a:r>
              <a:rPr lang="en-US" dirty="0"/>
              <a:t>Chinese merchants trade with India, Persia, and the Middle East</a:t>
            </a:r>
          </a:p>
          <a:p>
            <a:pPr lvl="0"/>
            <a:r>
              <a:rPr lang="en-US" dirty="0"/>
              <a:t>Chinese become expert shipbuilders and emerge as a naval power</a:t>
            </a:r>
          </a:p>
          <a:p>
            <a:pPr lvl="0"/>
            <a:r>
              <a:rPr lang="en-US" dirty="0"/>
              <a:t>To improve trade, the government issued </a:t>
            </a:r>
            <a:r>
              <a:rPr lang="en-US" b="1" dirty="0"/>
              <a:t>paper money</a:t>
            </a:r>
            <a:r>
              <a:rPr lang="en-US" dirty="0"/>
              <a:t>—the world’s first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029200"/>
            <a:ext cx="160321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447800"/>
            <a:ext cx="25527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Economic Achievements:  Canals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Canals were built to encourage trade and improve transportation</a:t>
            </a:r>
            <a:endParaRPr lang="en-US" sz="2800" dirty="0"/>
          </a:p>
          <a:p>
            <a:pPr lvl="0"/>
            <a:r>
              <a:rPr lang="en-US" b="1" dirty="0"/>
              <a:t>Grand Canal </a:t>
            </a:r>
            <a:r>
              <a:rPr lang="en-US" dirty="0"/>
              <a:t>was the largest linking the Huang He and Yangzi Rivers</a:t>
            </a:r>
            <a:endParaRPr lang="en-US" sz="2800" dirty="0"/>
          </a:p>
          <a:p>
            <a:pPr lvl="1"/>
            <a:r>
              <a:rPr lang="en-US" dirty="0"/>
              <a:t>Allows food from farms in southern China to be sent north</a:t>
            </a:r>
            <a:endParaRPr lang="en-US" sz="2400" dirty="0"/>
          </a:p>
          <a:p>
            <a:pPr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038600"/>
            <a:ext cx="4714875" cy="251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038600"/>
            <a:ext cx="3257550" cy="255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Contributions:  Inventions, Literature, and the Arts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5105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Arts and writing are highly </a:t>
            </a:r>
            <a:r>
              <a:rPr lang="en-US" dirty="0" smtClean="0"/>
              <a:t>valued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Chinese landscape painting becomes popular during the Song </a:t>
            </a:r>
            <a:r>
              <a:rPr lang="en-US" dirty="0" smtClean="0"/>
              <a:t>period</a:t>
            </a:r>
          </a:p>
          <a:p>
            <a:pPr lvl="0">
              <a:buNone/>
            </a:pPr>
            <a:endParaRPr lang="en-US" dirty="0"/>
          </a:p>
          <a:p>
            <a:pPr lvl="0"/>
            <a:r>
              <a:rPr lang="en-US" b="1" dirty="0"/>
              <a:t>Calligraphy (fine handwriting) </a:t>
            </a:r>
            <a:r>
              <a:rPr lang="en-US" dirty="0"/>
              <a:t> flourished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5029200"/>
            <a:ext cx="3962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00200"/>
            <a:ext cx="468058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Contributions:  Inventions, Literature, and the Arts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Chinese architects created the </a:t>
            </a:r>
            <a:r>
              <a:rPr lang="en-US" b="1" dirty="0"/>
              <a:t>pagoda (temple with a roof that curved up at the corners)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743200"/>
            <a:ext cx="21907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276600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Contributions:  Inventions, Literature, and the Arts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Chinese became experts at making </a:t>
            </a:r>
            <a:r>
              <a:rPr lang="en-US" b="1" dirty="0"/>
              <a:t>porcelain (hard, shiny pottery</a:t>
            </a:r>
            <a:r>
              <a:rPr lang="en-US" b="1" dirty="0" smtClean="0"/>
              <a:t>)</a:t>
            </a:r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05200"/>
            <a:ext cx="2057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895600"/>
            <a:ext cx="28575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505200"/>
            <a:ext cx="30480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Contributions:  Inventions, Literature, and the Arts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276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Inventions include:</a:t>
            </a:r>
          </a:p>
          <a:p>
            <a:r>
              <a:rPr lang="en-US" sz="3200" dirty="0" smtClean="0"/>
              <a:t>mechanical clock</a:t>
            </a:r>
          </a:p>
          <a:p>
            <a:r>
              <a:rPr lang="en-US" sz="3200" b="1" dirty="0" smtClean="0"/>
              <a:t>Gunpowder</a:t>
            </a:r>
          </a:p>
          <a:p>
            <a:r>
              <a:rPr lang="en-US" sz="3200" b="1" dirty="0" smtClean="0"/>
              <a:t>movable type</a:t>
            </a:r>
          </a:p>
          <a:p>
            <a:r>
              <a:rPr lang="en-US" sz="3200" dirty="0" smtClean="0"/>
              <a:t>smallpox </a:t>
            </a:r>
            <a:r>
              <a:rPr lang="en-US" sz="3200" dirty="0"/>
              <a:t>vaccine</a:t>
            </a:r>
          </a:p>
          <a:p>
            <a:endParaRPr lang="en-US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7614" y="4953000"/>
            <a:ext cx="1992586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988" y="4876800"/>
            <a:ext cx="3121987" cy="179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362200"/>
            <a:ext cx="2772449" cy="17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524000"/>
            <a:ext cx="2286000" cy="318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Chinese Influence on Japan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Japanese first learned about Chinese culture through Korea</a:t>
            </a:r>
            <a:endParaRPr lang="en-US" sz="2800" dirty="0"/>
          </a:p>
          <a:p>
            <a:pPr lvl="0"/>
            <a:r>
              <a:rPr lang="en-US" dirty="0"/>
              <a:t>Japanese nobles bring Chinese ideas and technology back to Japan</a:t>
            </a:r>
            <a:endParaRPr lang="en-US" sz="2800" dirty="0"/>
          </a:p>
          <a:p>
            <a:pPr lvl="1"/>
            <a:r>
              <a:rPr lang="en-US" dirty="0"/>
              <a:t>Adapt language, food, style of dress</a:t>
            </a:r>
            <a:endParaRPr lang="en-US" sz="2400" dirty="0"/>
          </a:p>
          <a:p>
            <a:pPr lvl="0"/>
            <a:r>
              <a:rPr lang="en-US" dirty="0"/>
              <a:t>When the Tang Dynasty declined, the Japanese had begun to blend Chinese ideas with their own to create a unique culture</a:t>
            </a:r>
            <a:endParaRPr lang="en-US" sz="2800" dirty="0"/>
          </a:p>
          <a:p>
            <a:pPr lvl="1"/>
            <a:r>
              <a:rPr lang="en-US" dirty="0"/>
              <a:t>Japanese develop own style of art and writing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/>
          <a:lstStyle/>
          <a:p>
            <a:r>
              <a:rPr lang="en-US" b="1" dirty="0" smtClean="0"/>
              <a:t>Chinese Influence on Japan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838200"/>
            <a:ext cx="3912353" cy="574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Confucianism:  Founder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Originated 551 – 479 BC in China by </a:t>
            </a:r>
            <a:r>
              <a:rPr lang="en-US" b="1" dirty="0"/>
              <a:t>Confucius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514600"/>
            <a:ext cx="2743200" cy="405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Confucianism:  Beliefs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5181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Confucianism is a philosophy as opposed to a religion</a:t>
            </a:r>
          </a:p>
          <a:p>
            <a:pPr lvl="0"/>
            <a:r>
              <a:rPr lang="en-US" dirty="0"/>
              <a:t>Confucianism deals mainly with living an ideal life rather than worshipping gods. </a:t>
            </a:r>
          </a:p>
          <a:p>
            <a:pPr lvl="0"/>
            <a:r>
              <a:rPr lang="en-US" dirty="0"/>
              <a:t>Proper conduct: everyone has duties and responsibilities to fulfill.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0748" y="1482927"/>
            <a:ext cx="4468452" cy="5075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Confucianism:  Beliefs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Respect for parents (</a:t>
            </a:r>
            <a:r>
              <a:rPr lang="en-US" b="1" i="1" dirty="0"/>
              <a:t>filial piety</a:t>
            </a:r>
            <a:r>
              <a:rPr lang="en-US" dirty="0"/>
              <a:t>), ancestors, teachers, and rulers (rulers must also respect their subjects).</a:t>
            </a:r>
          </a:p>
          <a:p>
            <a:pPr lvl="0"/>
            <a:r>
              <a:rPr lang="en-US" dirty="0"/>
              <a:t>Do nothing that you would not want other to do to you.</a:t>
            </a:r>
          </a:p>
          <a:p>
            <a:pPr lvl="0"/>
            <a:r>
              <a:rPr lang="en-US" dirty="0"/>
              <a:t>Confucianism had a strong influence on government in China.</a:t>
            </a:r>
          </a:p>
          <a:p>
            <a:pPr lvl="0"/>
            <a:r>
              <a:rPr lang="en-US" dirty="0"/>
              <a:t>Government positions were given to Confucian scholars—</a:t>
            </a:r>
            <a:r>
              <a:rPr lang="en-US" b="1" dirty="0"/>
              <a:t>civil service.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Confucianism:  Beliefs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5029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Confucianism also helped relax the rigid class structure in China by emphasizing human conduct rather than rank.</a:t>
            </a:r>
          </a:p>
          <a:p>
            <a:pPr lvl="0"/>
            <a:r>
              <a:rPr lang="en-US" dirty="0"/>
              <a:t>Confucius believed social order comes from respect, kind acts, and generosity.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6538" y="1905000"/>
            <a:ext cx="5005062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Confucianism:  Sacred Text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800600"/>
          </a:xfrm>
        </p:spPr>
        <p:txBody>
          <a:bodyPr/>
          <a:lstStyle/>
          <a:p>
            <a:pPr lvl="0"/>
            <a:r>
              <a:rPr lang="en-US" sz="3600" b="1" dirty="0"/>
              <a:t>Analects</a:t>
            </a:r>
            <a:r>
              <a:rPr lang="en-US" sz="3600" dirty="0"/>
              <a:t>-ideas of Confucius gathered by his students</a:t>
            </a:r>
            <a:endParaRPr lang="en-US" sz="3200" dirty="0"/>
          </a:p>
          <a:p>
            <a:pPr lvl="1"/>
            <a:r>
              <a:rPr lang="en-US" sz="3200" dirty="0"/>
              <a:t>A guide to ethical principles of behavior, moral judgments, and social order.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00200"/>
            <a:ext cx="3220856" cy="479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Taoism (Daoism):  Founder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Laozi</a:t>
            </a:r>
            <a:r>
              <a:rPr lang="en-US" dirty="0" smtClean="0"/>
              <a:t> </a:t>
            </a:r>
            <a:r>
              <a:rPr lang="en-US" dirty="0"/>
              <a:t>(He lived at the same time as Confucius)</a:t>
            </a: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286000"/>
            <a:ext cx="28194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524000"/>
            <a:ext cx="3352800" cy="473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Taoism (Daoism):  Beliefs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/>
              <a:t>“</a:t>
            </a:r>
            <a:r>
              <a:rPr lang="en-US" b="1" dirty="0" err="1"/>
              <a:t>tao</a:t>
            </a:r>
            <a:r>
              <a:rPr lang="en-US" b="1" dirty="0"/>
              <a:t>”</a:t>
            </a:r>
            <a:r>
              <a:rPr lang="en-US" dirty="0"/>
              <a:t> = the right way to live.</a:t>
            </a:r>
          </a:p>
          <a:p>
            <a:pPr lvl="0"/>
            <a:r>
              <a:rPr lang="en-US" dirty="0"/>
              <a:t>Taoism emphasizes finding inner peace by living simply and in harmony with nature.  </a:t>
            </a:r>
          </a:p>
          <a:p>
            <a:pPr lvl="0"/>
            <a:r>
              <a:rPr lang="en-US" dirty="0"/>
              <a:t>Taoists also believe that government is unnatural and we are better off with as little government as possible.</a:t>
            </a:r>
          </a:p>
        </p:txBody>
      </p:sp>
      <p:pic>
        <p:nvPicPr>
          <p:cNvPr id="4" name="Picture 2" descr="http://www.fengshuihelp.com/Images/yin_yang.gif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867400" y="3200400"/>
            <a:ext cx="1807633" cy="175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Taoism (Daoism):  Sacred Text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Way of Virtue—</a:t>
            </a:r>
            <a:r>
              <a:rPr lang="en-US" dirty="0" err="1"/>
              <a:t>Laozi</a:t>
            </a:r>
            <a:r>
              <a:rPr lang="en-US" dirty="0"/>
              <a:t> is believed to be the author </a:t>
            </a:r>
          </a:p>
          <a:p>
            <a:pPr lvl="0"/>
            <a:r>
              <a:rPr lang="en-US" dirty="0" err="1"/>
              <a:t>Zhuang-zi</a:t>
            </a:r>
            <a:r>
              <a:rPr lang="en-US" dirty="0"/>
              <a:t>—(written several centuries later) fables, sayings, and dialogues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 to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dirty="0" smtClean="0"/>
              <a:t>Why </a:t>
            </a:r>
            <a:r>
              <a:rPr lang="en-US" dirty="0" smtClean="0"/>
              <a:t>are </a:t>
            </a:r>
            <a:r>
              <a:rPr lang="en-US" dirty="0" smtClean="0"/>
              <a:t>the </a:t>
            </a:r>
            <a:r>
              <a:rPr lang="en-US" dirty="0" smtClean="0"/>
              <a:t>Tang and Song Dynasties </a:t>
            </a:r>
            <a:r>
              <a:rPr lang="en-US" dirty="0" smtClean="0"/>
              <a:t>referred to as </a:t>
            </a:r>
            <a:r>
              <a:rPr lang="en-US" i="1" dirty="0" smtClean="0"/>
              <a:t>a golden age</a:t>
            </a:r>
            <a:r>
              <a:rPr lang="en-US" dirty="0" smtClean="0"/>
              <a:t>?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smtClean="0"/>
              <a:t>In what ways did Chinese culture affect the cultures of Korea and Japan</a:t>
            </a:r>
            <a:r>
              <a:rPr lang="en-US" dirty="0" smtClean="0"/>
              <a:t>?</a:t>
            </a:r>
            <a:endParaRPr lang="en-US" smtClean="0"/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smtClean="0"/>
              <a:t>What role did women play in the Tang and Song dynasties? 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200" dirty="0" smtClean="0"/>
              <a:t>According to the map, which conclusion about China during the Tang and Song dynasties is accurate?</a:t>
            </a:r>
          </a:p>
          <a:p>
            <a:pPr marL="514350" indent="-514350">
              <a:buAutoNum type="alphaUcParenR"/>
            </a:pPr>
            <a:r>
              <a:rPr lang="en-US" sz="2200" dirty="0" smtClean="0"/>
              <a:t>Most trade routes began in Beijing.</a:t>
            </a:r>
          </a:p>
          <a:p>
            <a:pPr marL="514350" indent="-514350">
              <a:buAutoNum type="alphaUcParenR"/>
            </a:pPr>
            <a:r>
              <a:rPr lang="en-US" sz="2200" dirty="0" smtClean="0"/>
              <a:t>China’s overland trade routes connected China to Japan</a:t>
            </a:r>
          </a:p>
          <a:p>
            <a:pPr marL="514350" indent="-514350">
              <a:buAutoNum type="alphaUcParenR"/>
            </a:pPr>
            <a:r>
              <a:rPr lang="en-US" sz="2200" dirty="0" smtClean="0"/>
              <a:t>The areas under the control of these dynasties did not change.</a:t>
            </a:r>
          </a:p>
          <a:p>
            <a:pPr marL="514350" indent="-514350">
              <a:buAutoNum type="alphaUcParenR"/>
            </a:pPr>
            <a:r>
              <a:rPr lang="en-US" sz="2200" dirty="0" smtClean="0"/>
              <a:t>China traded extensively with other nations and regions.</a:t>
            </a:r>
            <a:endParaRPr lang="en-US" sz="2200" dirty="0"/>
          </a:p>
        </p:txBody>
      </p:sp>
      <p:pic>
        <p:nvPicPr>
          <p:cNvPr id="6" name="Content Placeholder 3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5334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r>
              <a:rPr lang="en-US" dirty="0" smtClean="0"/>
              <a:t>Block printing, gunpowder, and the abacus were developed.</a:t>
            </a:r>
          </a:p>
          <a:p>
            <a:r>
              <a:rPr lang="en-US" dirty="0" smtClean="0"/>
              <a:t>The compass was discovered and used to improve the determination of direction when sailing.</a:t>
            </a:r>
          </a:p>
          <a:p>
            <a:pPr>
              <a:buNone/>
            </a:pPr>
            <a:r>
              <a:rPr lang="en-US" dirty="0" smtClean="0"/>
              <a:t>These advances are associated with the</a:t>
            </a:r>
          </a:p>
          <a:p>
            <a:pPr marL="514350" indent="-514350">
              <a:buAutoNum type="alphaUcParenR"/>
            </a:pPr>
            <a:r>
              <a:rPr lang="en-US" dirty="0" smtClean="0"/>
              <a:t>Tang and Sung dynasties of China</a:t>
            </a:r>
          </a:p>
          <a:p>
            <a:pPr marL="514350" indent="-514350">
              <a:buAutoNum type="alphaUcParenR"/>
            </a:pPr>
            <a:r>
              <a:rPr lang="en-US" dirty="0" smtClean="0"/>
              <a:t>Gupta Empire in India</a:t>
            </a:r>
          </a:p>
          <a:p>
            <a:pPr marL="514350" indent="-514350">
              <a:buAutoNum type="alphaUcParenR"/>
            </a:pPr>
            <a:r>
              <a:rPr lang="en-US" dirty="0" smtClean="0"/>
              <a:t>Ghana and Mali civilizations of Africa</a:t>
            </a:r>
          </a:p>
          <a:p>
            <a:pPr marL="514350" indent="-514350">
              <a:buAutoNum type="alphaUcParenR"/>
            </a:pPr>
            <a:r>
              <a:rPr lang="en-US" dirty="0" smtClean="0"/>
              <a:t>Byzantine Empire in the Middle East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Age of Pericles in Athens, the Gupta Empire in India, and the Tang dynasty in China all experienced a golden age with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UcParenR"/>
            </a:pPr>
            <a:r>
              <a:rPr lang="en-US" dirty="0" smtClean="0"/>
              <a:t>Advancements in the principles of democratic governments</a:t>
            </a:r>
          </a:p>
          <a:p>
            <a:pPr marL="514350" indent="-514350">
              <a:buAutoNum type="alphaUcParenR"/>
            </a:pPr>
            <a:r>
              <a:rPr lang="en-US" dirty="0" smtClean="0"/>
              <a:t>Outstanding contributions in the arts and sciences</a:t>
            </a:r>
          </a:p>
          <a:p>
            <a:pPr marL="514350" indent="-514350">
              <a:buAutoNum type="alphaUcParenR"/>
            </a:pPr>
            <a:r>
              <a:rPr lang="en-US" dirty="0" smtClean="0"/>
              <a:t>The end of foreign domination</a:t>
            </a:r>
          </a:p>
          <a:p>
            <a:pPr marL="514350" indent="-514350">
              <a:buAutoNum type="alphaUcParenR"/>
            </a:pPr>
            <a:r>
              <a:rPr lang="en-US" dirty="0" smtClean="0"/>
              <a:t>The furthest expansion of their borders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Tang dynasty of China, the Gupta Empire of India, and the Mali Empire of Africa were similar in that each experienced a period of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UcParenR"/>
            </a:pPr>
            <a:r>
              <a:rPr lang="en-US" dirty="0" smtClean="0"/>
              <a:t>Prosperity and artistic creativity</a:t>
            </a:r>
          </a:p>
          <a:p>
            <a:pPr marL="514350" indent="-514350">
              <a:buAutoNum type="alphaUcParenR"/>
            </a:pPr>
            <a:r>
              <a:rPr lang="en-US" dirty="0" smtClean="0"/>
              <a:t>Feudalism and oppression</a:t>
            </a:r>
          </a:p>
          <a:p>
            <a:pPr marL="514350" indent="-514350">
              <a:buAutoNum type="alphaUcParenR"/>
            </a:pPr>
            <a:r>
              <a:rPr lang="en-US" dirty="0" smtClean="0"/>
              <a:t>War and constant invasion</a:t>
            </a:r>
          </a:p>
          <a:p>
            <a:pPr marL="514350" indent="-514350">
              <a:buAutoNum type="alphaUcParenR"/>
            </a:pPr>
            <a:r>
              <a:rPr lang="en-US" dirty="0" smtClean="0"/>
              <a:t>Mercantilism and industrial expansion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Tang Dynasty in China, the Gupta Empire in India, and the city-state of Athens in Greece during their golden ages were known as eras of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UcParenR"/>
            </a:pPr>
            <a:r>
              <a:rPr lang="en-US" dirty="0" smtClean="0"/>
              <a:t>Major industrial development</a:t>
            </a:r>
          </a:p>
          <a:p>
            <a:pPr marL="514350" indent="-514350">
              <a:buAutoNum type="alphaUcParenR"/>
            </a:pPr>
            <a:r>
              <a:rPr lang="en-US" dirty="0" smtClean="0"/>
              <a:t>Intense nationalism</a:t>
            </a:r>
          </a:p>
          <a:p>
            <a:pPr marL="514350" indent="-514350">
              <a:buAutoNum type="alphaUcParenR"/>
            </a:pPr>
            <a:r>
              <a:rPr lang="en-US" dirty="0" smtClean="0"/>
              <a:t>Economic poverty and political upheaval</a:t>
            </a:r>
          </a:p>
          <a:p>
            <a:pPr marL="514350" indent="-514350">
              <a:buAutoNum type="alphaUcParenR"/>
            </a:pPr>
            <a:r>
              <a:rPr lang="en-US" dirty="0" smtClean="0"/>
              <a:t>Artistic and intellectual achievement </a:t>
            </a:r>
          </a:p>
          <a:p>
            <a:pPr marL="514350" indent="-514350">
              <a:buAutoNum type="alphaUcParenR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One way in which the Five Relationships, the Ten Commandments, and the Eightfold Path are similar is that they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UcParenR"/>
            </a:pPr>
            <a:r>
              <a:rPr lang="en-US" dirty="0" smtClean="0"/>
              <a:t>Promoted polytheism</a:t>
            </a:r>
          </a:p>
          <a:p>
            <a:pPr marL="514350" indent="-514350">
              <a:buAutoNum type="alphaUcParenR"/>
            </a:pPr>
            <a:r>
              <a:rPr lang="en-US" dirty="0" smtClean="0"/>
              <a:t>Establish gender equality</a:t>
            </a:r>
          </a:p>
          <a:p>
            <a:pPr marL="514350" indent="-514350">
              <a:buAutoNum type="alphaUcParenR"/>
            </a:pPr>
            <a:r>
              <a:rPr lang="en-US" dirty="0" smtClean="0"/>
              <a:t>Provide codes of behavior</a:t>
            </a:r>
          </a:p>
          <a:p>
            <a:pPr marL="514350" indent="-514350">
              <a:buAutoNum type="alphaUcParenR"/>
            </a:pPr>
            <a:r>
              <a:rPr lang="en-US" dirty="0" smtClean="0"/>
              <a:t>Describe secularism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Practice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/>
          <a:lstStyle/>
          <a:p>
            <a:r>
              <a:rPr lang="en-US" dirty="0" smtClean="0"/>
              <a:t>Showing respect for parents</a:t>
            </a:r>
          </a:p>
          <a:p>
            <a:r>
              <a:rPr lang="en-US" dirty="0" smtClean="0"/>
              <a:t>Maintaining family honor</a:t>
            </a:r>
          </a:p>
          <a:p>
            <a:r>
              <a:rPr lang="en-US" dirty="0" smtClean="0"/>
              <a:t>Honoring all elders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Which term is most closely related to these three actions?</a:t>
            </a:r>
          </a:p>
          <a:p>
            <a:pPr marL="514350" indent="-514350">
              <a:buAutoNum type="alphaUcParenR"/>
            </a:pPr>
            <a:r>
              <a:rPr lang="en-US" dirty="0" smtClean="0"/>
              <a:t>Nirvana</a:t>
            </a:r>
          </a:p>
          <a:p>
            <a:pPr marL="514350" indent="-514350">
              <a:buAutoNum type="alphaUcParenR"/>
            </a:pPr>
            <a:r>
              <a:rPr lang="en-US" dirty="0" smtClean="0"/>
              <a:t>Animism</a:t>
            </a:r>
          </a:p>
          <a:p>
            <a:pPr marL="514350" indent="-514350">
              <a:buAutoNum type="alphaUcParenR"/>
            </a:pPr>
            <a:r>
              <a:rPr lang="en-US" dirty="0" smtClean="0"/>
              <a:t>Filial piety</a:t>
            </a:r>
          </a:p>
          <a:p>
            <a:pPr marL="514350" indent="-514350">
              <a:buAutoNum type="alphaUcParenR"/>
            </a:pPr>
            <a:r>
              <a:rPr lang="en-US" dirty="0" err="1" smtClean="0"/>
              <a:t>Hadj</a:t>
            </a:r>
            <a:r>
              <a:rPr lang="en-US" dirty="0" smtClean="0"/>
              <a:t> (Hajj)</a:t>
            </a:r>
          </a:p>
          <a:p>
            <a:pPr marL="514350" indent="-514350">
              <a:buAutoNum type="alphaUcParenR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five relationships taught by Confucius encouraged people to 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UcParenR"/>
            </a:pPr>
            <a:r>
              <a:rPr lang="en-US" dirty="0" smtClean="0"/>
              <a:t>Improve their position in life</a:t>
            </a:r>
          </a:p>
          <a:p>
            <a:pPr marL="514350" indent="-514350">
              <a:buAutoNum type="alphaUcParenR"/>
            </a:pPr>
            <a:r>
              <a:rPr lang="en-US" dirty="0" smtClean="0"/>
              <a:t>Maintain social and political order</a:t>
            </a:r>
          </a:p>
          <a:p>
            <a:pPr marL="514350" indent="-514350">
              <a:buAutoNum type="alphaUcParenR"/>
            </a:pPr>
            <a:r>
              <a:rPr lang="en-US" dirty="0" smtClean="0"/>
              <a:t>Respect and worship nature</a:t>
            </a:r>
          </a:p>
          <a:p>
            <a:pPr marL="514350" indent="-514350">
              <a:buAutoNum type="alphaUcParenR"/>
            </a:pPr>
            <a:r>
              <a:rPr lang="en-US" dirty="0" smtClean="0"/>
              <a:t>Serve the needs of religious leaders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1418</Words>
  <Application>Microsoft Office PowerPoint</Application>
  <PresentationFormat>On-screen Show (4:3)</PresentationFormat>
  <Paragraphs>183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China:  Tang and Song Dynasties</vt:lpstr>
      <vt:lpstr>The Main Idea</vt:lpstr>
      <vt:lpstr>Rise and Fall of Dynasties:  Tang Dynasty (618-907 AD)</vt:lpstr>
      <vt:lpstr>Rise and Fall of Dynasties:  Song Dynasty (960-1279 AD)</vt:lpstr>
      <vt:lpstr>Rise and Fall of Dynasties</vt:lpstr>
      <vt:lpstr>Government and Society</vt:lpstr>
      <vt:lpstr>Government</vt:lpstr>
      <vt:lpstr>Strict Social Order</vt:lpstr>
      <vt:lpstr>Status of Women</vt:lpstr>
      <vt:lpstr>Status of Women</vt:lpstr>
      <vt:lpstr>Status of Women</vt:lpstr>
      <vt:lpstr>Economic Achievements:  Expanded Trade</vt:lpstr>
      <vt:lpstr>Economic Achievements:  Canals</vt:lpstr>
      <vt:lpstr>Contributions:  Inventions, Literature, and the Arts</vt:lpstr>
      <vt:lpstr>Contributions:  Inventions, Literature, and the Arts</vt:lpstr>
      <vt:lpstr>Contributions:  Inventions, Literature, and the Arts</vt:lpstr>
      <vt:lpstr>Contributions:  Inventions, Literature, and the Arts</vt:lpstr>
      <vt:lpstr>Chinese Influence on Japan</vt:lpstr>
      <vt:lpstr>Chinese Influence on Japan</vt:lpstr>
      <vt:lpstr>Confucianism:  Founder</vt:lpstr>
      <vt:lpstr>Confucianism:  Beliefs</vt:lpstr>
      <vt:lpstr>Confucianism:  Beliefs</vt:lpstr>
      <vt:lpstr>Confucianism:  Beliefs</vt:lpstr>
      <vt:lpstr>Confucianism:  Sacred Text</vt:lpstr>
      <vt:lpstr>Taoism (Daoism):  Founder</vt:lpstr>
      <vt:lpstr>Taoism (Daoism):  Beliefs</vt:lpstr>
      <vt:lpstr>Taoism (Daoism):  Sacred Text</vt:lpstr>
      <vt:lpstr>Questions to Study</vt:lpstr>
      <vt:lpstr>Practice!</vt:lpstr>
      <vt:lpstr>Practice!</vt:lpstr>
      <vt:lpstr>Practice!</vt:lpstr>
      <vt:lpstr>Practice!</vt:lpstr>
      <vt:lpstr>Practice!</vt:lpstr>
      <vt:lpstr>Practice!</vt:lpstr>
      <vt:lpstr>Practice !</vt:lpstr>
      <vt:lpstr>Practice!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China:  Tang and Song Dynasties</dc:title>
  <dc:creator>Hanni D. Wenzel Fuentes</dc:creator>
  <cp:lastModifiedBy>Hanni D. Wenzel Fuentes</cp:lastModifiedBy>
  <cp:revision>27</cp:revision>
  <dcterms:created xsi:type="dcterms:W3CDTF">2009-12-15T00:37:24Z</dcterms:created>
  <dcterms:modified xsi:type="dcterms:W3CDTF">2013-08-09T18:42:53Z</dcterms:modified>
</cp:coreProperties>
</file>